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AI?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1: Building a Foundation for Understanding Artificial Intelligence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51999"/>
            <a:ext cx="7008019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Journey in This Module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959287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2828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142" y="2127052"/>
            <a:ext cx="287774" cy="2877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287" y="2803922"/>
            <a:ext cx="308229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Move Beyond Buzzwords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59287" y="3264813"/>
            <a:ext cx="329303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AI reality from science fiction and headlines to understand what AI truly is and isn't.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561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10" name="Shape 6"/>
          <p:cNvSpPr/>
          <p:nvPr/>
        </p:nvSpPr>
        <p:spPr>
          <a:xfrm>
            <a:off x="4891683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2828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38" y="2127052"/>
            <a:ext cx="287774" cy="2877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1683" y="2803922"/>
            <a:ext cx="329303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Realistic Expectations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1683" y="3597831"/>
            <a:ext cx="329303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grounded perspective on AI's capabilities and limitations in the real world.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6165" y="5055513"/>
            <a:ext cx="7651671" cy="242208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5" name="Shape 10"/>
          <p:cNvSpPr/>
          <p:nvPr/>
        </p:nvSpPr>
        <p:spPr>
          <a:xfrm>
            <a:off x="959287" y="526863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2828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142" y="5444490"/>
            <a:ext cx="287774" cy="2877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9287" y="6121360"/>
            <a:ext cx="390405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Discover Practical Applications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59287" y="6582251"/>
            <a:ext cx="722542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how AI appears in your everyday life and workplace, often without you even noticing.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73405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Outcomes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543" y="1632823"/>
            <a:ext cx="131833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the end of this module, you'll be equipped with essential AI knowledge and skills: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3543" y="2195989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3543" y="2524482"/>
            <a:ext cx="425660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723543" y="267354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Define AI Clearly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3543" y="3120390"/>
            <a:ext cx="425660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Articulate what AI can and cannot do, distinguishing capabilities from myths.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86839" y="2195989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6839" y="2524482"/>
            <a:ext cx="425660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5186839" y="2673548"/>
            <a:ext cx="267700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Recognize AI in Action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186839" y="3120390"/>
            <a:ext cx="425660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AI systems in everyday tools, from smart assistants to recommendation engines.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50135" y="2195989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50135" y="2524482"/>
            <a:ext cx="425660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9650135" y="2673548"/>
            <a:ext cx="284595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AI as a Tool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650135" y="3120390"/>
            <a:ext cx="425660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Differentiate artificial intelligence from human consciousness and thinking.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3543" y="4474012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3543" y="4802505"/>
            <a:ext cx="648819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723543" y="4951571"/>
            <a:ext cx="298418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Apply Ethical Awareness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23543" y="5398413"/>
            <a:ext cx="648819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Appreciate why human judgment, oversight, and context remain essential.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418427" y="4474012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8427" y="4802505"/>
            <a:ext cx="648831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20"/>
          <p:cNvSpPr/>
          <p:nvPr/>
        </p:nvSpPr>
        <p:spPr>
          <a:xfrm>
            <a:off x="7418427" y="4951571"/>
            <a:ext cx="271653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Collaborate Creatively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418427" y="5398413"/>
            <a:ext cx="648831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AI as a collaborative partner rather than a human replacement.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3543" y="6447234"/>
            <a:ext cx="13183314" cy="1208961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35" y="6760964"/>
            <a:ext cx="258366" cy="206693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395293" y="6705600"/>
            <a:ext cx="1230487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Icebreaker Question: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"When you hear 'AI,' what comes to mind—robots, chatbots, Skynet, Siri, something else?" Share 3–5 responses to uncover assumptions and spark discussion.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895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Defining Artificial Intelligence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4490561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= Skills, Not Sentience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96835" y="1551861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refers to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systems designed to perform tasks that typically require human intelligence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—but without consciousness or self-awareness.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963692"/>
            <a:ext cx="8191262" cy="819126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96835" y="9466676"/>
            <a:ext cx="13836729" cy="21788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96835" y="9658469"/>
            <a:ext cx="231624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Tasks AI Can Simulate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835" y="10111978"/>
            <a:ext cx="283488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2008" y="10179248"/>
            <a:ext cx="17415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Language Comprehension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822008" y="10424398"/>
            <a:ext cx="64223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and generating text through chatbots, virtual assistants, and translation services.</a:t>
            </a:r>
            <a:endParaRPr lang="en-US" sz="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042" y="10111978"/>
            <a:ext cx="283488" cy="2834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11214" y="101792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Problem-Solving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7811214" y="10424398"/>
            <a:ext cx="64223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planning, scheduling optimization, and solving complex computational puzzles.</a:t>
            </a:r>
            <a:endParaRPr lang="en-US" sz="8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835" y="10832663"/>
            <a:ext cx="283488" cy="2834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2008" y="108999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Pattern Recognition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822008" y="11145083"/>
            <a:ext cx="64223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cats in photos, detecting fraud, analyzing medical images with precision.</a:t>
            </a:r>
            <a:endParaRPr lang="en-US" sz="8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042" y="10832663"/>
            <a:ext cx="283488" cy="2834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811214" y="108999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Decision-Making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7811214" y="11145083"/>
            <a:ext cx="642235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Recommending movies, adjusting smart thermostats, predicting outcomes based on data.</a:t>
            </a:r>
            <a:endParaRPr lang="en-US" sz="850" dirty="0"/>
          </a:p>
        </p:txBody>
      </p:sp>
      <p:sp>
        <p:nvSpPr>
          <p:cNvPr id="20" name="Text 13"/>
          <p:cNvSpPr/>
          <p:nvPr/>
        </p:nvSpPr>
        <p:spPr>
          <a:xfrm>
            <a:off x="566857" y="11581567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replicates specific human </a:t>
            </a:r>
            <a:pPr algn="l" indent="0" marL="0">
              <a:lnSpc>
                <a:spcPts val="1400"/>
              </a:lnSpc>
              <a:buNone/>
            </a:pPr>
            <a:r>
              <a:rPr lang="en-US" sz="85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algorithms, mathematics, and data patterns—it does not replicate human consciousness or understanding.</a:t>
            </a:r>
            <a:endParaRPr lang="en-US" sz="850" dirty="0"/>
          </a:p>
        </p:txBody>
      </p:sp>
      <p:sp>
        <p:nvSpPr>
          <p:cNvPr id="21" name="Shape 14"/>
          <p:cNvSpPr/>
          <p:nvPr/>
        </p:nvSpPr>
        <p:spPr>
          <a:xfrm>
            <a:off x="396835" y="11454051"/>
            <a:ext cx="15240" cy="436483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222" y="377071"/>
            <a:ext cx="3586043" cy="42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Is a Tool, Not a Mind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66222" y="1148120"/>
            <a:ext cx="205680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AI Is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966222" y="1632287"/>
            <a:ext cx="68461" cy="68461"/>
          </a:xfrm>
          <a:prstGeom prst="roundRect">
            <a:avLst>
              <a:gd name="adj" fmla="val 667825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171724" y="1559481"/>
            <a:ext cx="1991201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Conscious or Self-Aware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71724" y="1910834"/>
            <a:ext cx="3719393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has no internal experience or awareness of itself.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966222" y="2477274"/>
            <a:ext cx="68461" cy="68461"/>
          </a:xfrm>
          <a:prstGeom prst="roundRect">
            <a:avLst>
              <a:gd name="adj" fmla="val 667825"/>
            </a:avLst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6171724" y="2404467"/>
            <a:ext cx="178260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Emotionally Intelligent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71724" y="2755821"/>
            <a:ext cx="3719393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can simulate tone but doesn't truly feel emotions.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66222" y="3322260"/>
            <a:ext cx="68461" cy="68461"/>
          </a:xfrm>
          <a:prstGeom prst="roundRect">
            <a:avLst>
              <a:gd name="adj" fmla="val 667825"/>
            </a:avLst>
          </a:prstGeom>
          <a:solidFill>
            <a:srgbClr val="28282F"/>
          </a:solidFill>
          <a:ln/>
        </p:spPr>
      </p:sp>
      <p:sp>
        <p:nvSpPr>
          <p:cNvPr id="12" name="Text 9"/>
          <p:cNvSpPr/>
          <p:nvPr/>
        </p:nvSpPr>
        <p:spPr>
          <a:xfrm>
            <a:off x="6171724" y="3249454"/>
            <a:ext cx="221432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Human-Like Understanding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171724" y="3600807"/>
            <a:ext cx="3719393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processes patterns, not meaning or context like we do.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10233303" y="1148120"/>
            <a:ext cx="231290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Makes AI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Powerful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233303" y="1559481"/>
            <a:ext cx="3924895" cy="1094780"/>
          </a:xfrm>
          <a:prstGeom prst="roundRect">
            <a:avLst>
              <a:gd name="adj" fmla="val 1879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385584" y="1711762"/>
            <a:ext cx="171402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Massive Datasets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385584" y="2063115"/>
            <a:ext cx="3620333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Learns from millions or billions of examples to recognize patterns.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10233303" y="2791301"/>
            <a:ext cx="3924895" cy="1094780"/>
          </a:xfrm>
          <a:prstGeom prst="roundRect">
            <a:avLst>
              <a:gd name="adj" fmla="val 1879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85584" y="2943582"/>
            <a:ext cx="189666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High-Speed Processing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85584" y="3294936"/>
            <a:ext cx="3620333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information exponentially faster than any human could.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10233303" y="4023122"/>
            <a:ext cx="3924895" cy="1094780"/>
          </a:xfrm>
          <a:prstGeom prst="roundRect">
            <a:avLst>
              <a:gd name="adj" fmla="val 1879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385584" y="4175403"/>
            <a:ext cx="199072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Subtle Pattern Detection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0385584" y="4526756"/>
            <a:ext cx="3620333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relationships and correlations humans might overlook.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5966222" y="5494726"/>
            <a:ext cx="8184356" cy="24646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966222" y="5724882"/>
            <a:ext cx="205680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Think of AI Like...</a:t>
            </a:r>
            <a:endParaRPr lang="en-US" sz="160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222" y="6187678"/>
            <a:ext cx="4023598" cy="877491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6103263" y="6324719"/>
            <a:ext cx="3749516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calculator for words and ideas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processes language at scale</a:t>
            </a:r>
            <a:endParaRPr lang="en-US" sz="1050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861" y="6187678"/>
            <a:ext cx="4023717" cy="877491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10263902" y="6324719"/>
            <a:ext cx="3749635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 detector with superhuman speed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but no genuine comprehension</a:t>
            </a:r>
            <a:endParaRPr lang="en-US" sz="1050" dirty="0"/>
          </a:p>
        </p:txBody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222" y="7202210"/>
            <a:ext cx="8184356" cy="658058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6103263" y="7339251"/>
            <a:ext cx="7910274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tireless team member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needs clear instructions and human guidance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735330"/>
            <a:ext cx="8643580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Activity: Explain AI to a 10-Year-Old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898928"/>
            <a:ext cx="3103483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Your 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4138" y="2493645"/>
            <a:ext cx="702290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2–4 sentences explaining AI as if you're talking to a 10-year-old child. Make it simple, clear, and relatable—no technical jargon allowed!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138" y="3362444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Guiding Prompts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4138" y="3892510"/>
            <a:ext cx="702290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would you explain AI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using technical words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?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138" y="4295894"/>
            <a:ext cx="702290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What's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example from daily life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a child would recognize?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138" y="4699278"/>
            <a:ext cx="702290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you make it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 or relatable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 young audience?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59485" y="1924764"/>
            <a:ext cx="5654278" cy="3063954"/>
          </a:xfrm>
          <a:prstGeom prst="roundRect">
            <a:avLst>
              <a:gd name="adj" fmla="val 1013"/>
            </a:avLst>
          </a:prstGeom>
          <a:solidFill>
            <a:srgbClr val="D6D6DC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6296" y="2200751"/>
            <a:ext cx="323255" cy="25860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96363" y="2183249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Example Response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96363" y="2713315"/>
            <a:ext cx="4710589" cy="1985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 is like a super-smart helper that learns by looking at lots of examples. It can recognize pictures, understand words, and answer questions. It doesn't think like a person, but it helps us do things faster—like when your tablet suggests the next video you might like!"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259485" y="5221367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Optional Extension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259485" y="5751433"/>
            <a:ext cx="5654278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Pair up with another learner and exchange your explanations. Give each other feedback on clarity and simplicity.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24138" y="7163157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Allocation: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5–7 minutes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61" y="739616"/>
            <a:ext cx="4299466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1 Summary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861" y="1534835"/>
            <a:ext cx="794027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Congratulations! You've built a solid foundation for understanding AI. Here's what you now know: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1861" y="2003346"/>
            <a:ext cx="7940278" cy="1311473"/>
          </a:xfrm>
          <a:prstGeom prst="roundRect">
            <a:avLst>
              <a:gd name="adj" fmla="val 8367"/>
            </a:avLst>
          </a:prstGeom>
          <a:solidFill>
            <a:srgbClr val="F9F8F5"/>
          </a:solidFill>
          <a:ln w="22860">
            <a:solidFill>
              <a:srgbClr val="28282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9001" y="2003346"/>
            <a:ext cx="91440" cy="1311473"/>
          </a:xfrm>
          <a:prstGeom prst="roundRect">
            <a:avLst>
              <a:gd name="adj" fmla="val 28212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865227" y="2198132"/>
            <a:ext cx="244101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Is a Tool, Not a Person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65227" y="2569964"/>
            <a:ext cx="748212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performs tasks without consciousness, emotions, or self-awareness—powerful but not sentient.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1861" y="3486745"/>
            <a:ext cx="7940278" cy="1311473"/>
          </a:xfrm>
          <a:prstGeom prst="roundRect">
            <a:avLst>
              <a:gd name="adj" fmla="val 8367"/>
            </a:avLst>
          </a:prstGeom>
          <a:solidFill>
            <a:srgbClr val="F9F8F5"/>
          </a:solidFill>
          <a:ln w="22860">
            <a:solidFill>
              <a:srgbClr val="28282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9001" y="3486745"/>
            <a:ext cx="91440" cy="1311473"/>
          </a:xfrm>
          <a:prstGeom prst="roundRect">
            <a:avLst>
              <a:gd name="adj" fmla="val 28212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865227" y="3681532"/>
            <a:ext cx="305240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Powered by Data and Patterns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65227" y="4053364"/>
            <a:ext cx="748212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learns from massive datasets and identifies patterns at superhuman speed to complete tasks.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1861" y="4970145"/>
            <a:ext cx="7940278" cy="1311473"/>
          </a:xfrm>
          <a:prstGeom prst="roundRect">
            <a:avLst>
              <a:gd name="adj" fmla="val 8367"/>
            </a:avLst>
          </a:prstGeom>
          <a:solidFill>
            <a:srgbClr val="F9F8F5"/>
          </a:solidFill>
          <a:ln w="22860">
            <a:solidFill>
              <a:srgbClr val="28282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79001" y="4970145"/>
            <a:ext cx="91440" cy="1311473"/>
          </a:xfrm>
          <a:prstGeom prst="roundRect">
            <a:avLst>
              <a:gd name="adj" fmla="val 28212"/>
            </a:avLst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865227" y="5164931"/>
            <a:ext cx="241542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Present in Everyday Life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65227" y="5536763"/>
            <a:ext cx="748212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smart assistants to movie recommendations, AI works quietly in the background of modern life.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1861" y="6453545"/>
            <a:ext cx="7940278" cy="1036439"/>
          </a:xfrm>
          <a:prstGeom prst="roundRect">
            <a:avLst>
              <a:gd name="adj" fmla="val 10587"/>
            </a:avLst>
          </a:prstGeom>
          <a:solidFill>
            <a:srgbClr val="F9F8F5"/>
          </a:solidFill>
          <a:ln w="22860">
            <a:solidFill>
              <a:srgbClr val="28282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79001" y="6453545"/>
            <a:ext cx="91440" cy="1036439"/>
          </a:xfrm>
          <a:prstGeom prst="roundRect">
            <a:avLst>
              <a:gd name="adj" fmla="val 28212"/>
            </a:avLst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865227" y="6648331"/>
            <a:ext cx="287250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Requires Human Partnership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65227" y="7020163"/>
            <a:ext cx="748212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works best when humans provide guidance, supervision, context, and ethical oversight.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107" y="752237"/>
            <a:ext cx="8310562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Facilitator Guide: Key Teaching Points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721882"/>
            <a:ext cx="22860" cy="5755362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6557665" y="1923217"/>
            <a:ext cx="567571" cy="22860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7102376" y="1721882"/>
            <a:ext cx="425648" cy="42564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7173278" y="1757303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567113" y="1786890"/>
            <a:ext cx="2802136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Welcome &amp; Expectations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2107" y="2195870"/>
            <a:ext cx="5707142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learners with the icebreaker question to surface preconceptions. Transition: "Some ideas are accurate, some are myths—let's start with a clear definition."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5164" y="3058358"/>
            <a:ext cx="567571" cy="22860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10" name="Shape 8"/>
          <p:cNvSpPr/>
          <p:nvPr/>
        </p:nvSpPr>
        <p:spPr>
          <a:xfrm>
            <a:off x="7102376" y="2857024"/>
            <a:ext cx="425648" cy="42564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7173278" y="2892445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261152" y="2922032"/>
            <a:ext cx="23650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Defining AI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61152" y="3331012"/>
            <a:ext cx="5707142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Emphasize that AI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tasks, not thinks or feels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Use relatable examples: Siri, Netflix recommendations, smart home devices. Ask: "Which AI skill do you interact with most daily?"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57665" y="4036814"/>
            <a:ext cx="567571" cy="22860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2376" y="3835479"/>
            <a:ext cx="425648" cy="42564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7173278" y="3870900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4004191" y="3900488"/>
            <a:ext cx="23650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as a Tool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62107" y="4309467"/>
            <a:ext cx="5707142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Clarify that AI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understanding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pattern recognition, not consciousness. Optional demo: show a chatbot's tone vs. genuine emotion to illustrate the difference.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5164" y="5015389"/>
            <a:ext cx="567571" cy="22860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2376" y="4814054"/>
            <a:ext cx="425648" cy="42564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1" name="Text 19"/>
          <p:cNvSpPr/>
          <p:nvPr/>
        </p:nvSpPr>
        <p:spPr>
          <a:xfrm>
            <a:off x="7173278" y="4849475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61152" y="4879062"/>
            <a:ext cx="23650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Activity Guidance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261152" y="5288042"/>
            <a:ext cx="5707142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creativity and simplicity. Walk around providing gentle suggestions: "Can you simplify that further?" Debrief by highlighting the clearest, most creative explanations.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57665" y="5993963"/>
            <a:ext cx="567571" cy="22860"/>
          </a:xfrm>
          <a:prstGeom prst="roundRect">
            <a:avLst>
              <a:gd name="adj" fmla="val 124151"/>
            </a:avLst>
          </a:prstGeom>
          <a:solidFill>
            <a:srgbClr val="D3D1C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2376" y="5792629"/>
            <a:ext cx="425648" cy="42564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6" name="Text 24"/>
          <p:cNvSpPr/>
          <p:nvPr/>
        </p:nvSpPr>
        <p:spPr>
          <a:xfrm>
            <a:off x="7173278" y="5828050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4004191" y="5857637"/>
            <a:ext cx="23650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 Wrap-Up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662107" y="6266617"/>
            <a:ext cx="5707142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 that AI is a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tool, not human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Understanding basics enables responsible use. Transition: "Next, we'll explore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AI works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 the hood—Machine Learning, neural networks, and language models."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2025-12-01T04:43:50Z</dcterms:created>
  <dcterms:modified xsi:type="dcterms:W3CDTF">2025-12-01T04:43:50Z</dcterms:modified>
</cp:coreProperties>
</file>